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7" r:id="rId3"/>
    <p:sldId id="260" r:id="rId4"/>
    <p:sldId id="261" r:id="rId5"/>
    <p:sldId id="263" r:id="rId6"/>
    <p:sldId id="264" r:id="rId7"/>
    <p:sldId id="258" r:id="rId8"/>
    <p:sldId id="265" r:id="rId9"/>
    <p:sldId id="267" r:id="rId10"/>
    <p:sldId id="266" r:id="rId11"/>
    <p:sldId id="259" r:id="rId12"/>
    <p:sldId id="270" r:id="rId13"/>
    <p:sldId id="272" r:id="rId14"/>
    <p:sldId id="273"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5" d="100"/>
          <a:sy n="85" d="100"/>
        </p:scale>
        <p:origin x="6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DEBF-C718-E877-DA76-90FE6082CB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7E8C8F-5D71-B9B1-8CA0-B118612F9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C06A95-882D-7CEA-6E40-37F892C8D470}"/>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5" name="Footer Placeholder 4">
            <a:extLst>
              <a:ext uri="{FF2B5EF4-FFF2-40B4-BE49-F238E27FC236}">
                <a16:creationId xmlns:a16="http://schemas.microsoft.com/office/drawing/2014/main" id="{7B81BC25-6774-6D22-68D7-54BAA840C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59851-2D09-95E5-3B94-91AE9F42D4DF}"/>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263466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99D5-326A-991F-DE83-A3D3BF40F4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1B8109-5D30-AE9E-53DC-22F18034FD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D9A5C-F8D7-DC89-574B-4CBF427806F2}"/>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5" name="Footer Placeholder 4">
            <a:extLst>
              <a:ext uri="{FF2B5EF4-FFF2-40B4-BE49-F238E27FC236}">
                <a16:creationId xmlns:a16="http://schemas.microsoft.com/office/drawing/2014/main" id="{9DE5CA06-BD01-FAD0-24D0-5E4F9FD09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93BF5-8A2E-080F-D78D-F0EBEC2EAD5D}"/>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2877645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8CD065-2598-6802-FE78-82121E3592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00C1D7-5365-378D-432E-002DADB345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B92D5-4AB3-FFD7-212F-EF2ECC26E6E5}"/>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5" name="Footer Placeholder 4">
            <a:extLst>
              <a:ext uri="{FF2B5EF4-FFF2-40B4-BE49-F238E27FC236}">
                <a16:creationId xmlns:a16="http://schemas.microsoft.com/office/drawing/2014/main" id="{06E419D2-2BCC-E5C7-68A2-3EC620028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27C35C-0932-D23D-46F0-B48E45E9D07D}"/>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1268962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76B1-CAB2-BB1E-5CB6-EC37A24F84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557F9-76B4-E207-8F8B-C2A08A70CC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446E7-9414-0D68-5954-DB9DBB96B290}"/>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5" name="Footer Placeholder 4">
            <a:extLst>
              <a:ext uri="{FF2B5EF4-FFF2-40B4-BE49-F238E27FC236}">
                <a16:creationId xmlns:a16="http://schemas.microsoft.com/office/drawing/2014/main" id="{71D5F9B4-6ADA-3477-826B-FDEECF6CD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DD13A-7E36-1E2B-5ED9-5064B7E39E8E}"/>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284483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EBF1B-4EAF-B3CB-8147-0A1ADD8ED3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3B029-64EC-5E7C-36F9-71E8C919AF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5197B-1451-94A2-BF92-B25202575FD9}"/>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5" name="Footer Placeholder 4">
            <a:extLst>
              <a:ext uri="{FF2B5EF4-FFF2-40B4-BE49-F238E27FC236}">
                <a16:creationId xmlns:a16="http://schemas.microsoft.com/office/drawing/2014/main" id="{21F65F1E-F797-236C-4044-AA7164556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73C6D-BF66-3928-C9D0-23E5EB8651FC}"/>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119998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82BA-9389-76D6-3515-8BA0EA85B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12CB84-F39B-1A1E-51D9-3078CF68F7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9A0E4E-2A45-69DF-F319-F5E67438CD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1E48E-7623-1032-DE17-EBD90BE19824}"/>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6" name="Footer Placeholder 5">
            <a:extLst>
              <a:ext uri="{FF2B5EF4-FFF2-40B4-BE49-F238E27FC236}">
                <a16:creationId xmlns:a16="http://schemas.microsoft.com/office/drawing/2014/main" id="{CE07B97B-79A5-623C-6DEF-4EEA223E1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0FD89-8822-CC6D-1C20-83758E1A2B60}"/>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376902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D252-57C9-5E36-3C87-0339BCD09F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A4231-D0AD-3872-A237-49B52000A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94D4C-BD85-029C-FF27-63214E5625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EECEC-0160-EDEC-F4BB-424B4756C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B45BD5-589A-B323-3423-B5BB2B823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CB9186-D38B-6FDD-C773-2C4D3F7C359C}"/>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8" name="Footer Placeholder 7">
            <a:extLst>
              <a:ext uri="{FF2B5EF4-FFF2-40B4-BE49-F238E27FC236}">
                <a16:creationId xmlns:a16="http://schemas.microsoft.com/office/drawing/2014/main" id="{4DB08CB4-B83B-D97D-D625-9112A0AC8B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B2CC81-152E-A7C0-F244-545A2ABC4F8C}"/>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270414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FD25-6B88-88BD-B5C0-42D25C101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55CE-9E05-BC70-AB95-2DD6215415A7}"/>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4" name="Footer Placeholder 3">
            <a:extLst>
              <a:ext uri="{FF2B5EF4-FFF2-40B4-BE49-F238E27FC236}">
                <a16:creationId xmlns:a16="http://schemas.microsoft.com/office/drawing/2014/main" id="{A9F7832F-5D24-B4C6-85AF-65EBD75471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B615D7-B1D1-2A5E-6FD5-6E766352D71F}"/>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213327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E2290F-5EBC-2086-DF60-EB63BFEA94A8}"/>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3" name="Footer Placeholder 2">
            <a:extLst>
              <a:ext uri="{FF2B5EF4-FFF2-40B4-BE49-F238E27FC236}">
                <a16:creationId xmlns:a16="http://schemas.microsoft.com/office/drawing/2014/main" id="{928F3003-8234-137B-5F9B-E3C8138D9F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512402-9849-9B88-284B-87A453FA4AD7}"/>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4220303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D75C-2DA1-E362-BB3E-434A3DB95C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D155F3-892A-0FA0-D74C-1804A005B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6AFC7A-AC44-0E28-B082-870DD3709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B782F-67EA-B3EC-7C88-86E2C7785F3B}"/>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6" name="Footer Placeholder 5">
            <a:extLst>
              <a:ext uri="{FF2B5EF4-FFF2-40B4-BE49-F238E27FC236}">
                <a16:creationId xmlns:a16="http://schemas.microsoft.com/office/drawing/2014/main" id="{3BB7FF3B-684B-F05D-CAA6-8562EF5D6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67FB6-3699-F9A5-0B20-797AD6C3B286}"/>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38145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04AB-A1D3-7C22-30C8-F093D5E70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4494B3-6CA0-F5E3-8717-ECD5AC4D3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188B4-9E5D-D724-2119-51FA6E29F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98B29-25DC-9CDB-A41B-A1793A65684A}"/>
              </a:ext>
            </a:extLst>
          </p:cNvPr>
          <p:cNvSpPr>
            <a:spLocks noGrp="1"/>
          </p:cNvSpPr>
          <p:nvPr>
            <p:ph type="dt" sz="half" idx="10"/>
          </p:nvPr>
        </p:nvSpPr>
        <p:spPr/>
        <p:txBody>
          <a:bodyPr/>
          <a:lstStyle/>
          <a:p>
            <a:fld id="{8E98B710-1053-4C28-B997-8B14AA7334E8}" type="datetimeFigureOut">
              <a:rPr lang="en-US" smtClean="0"/>
              <a:t>6/15/2022</a:t>
            </a:fld>
            <a:endParaRPr lang="en-US"/>
          </a:p>
        </p:txBody>
      </p:sp>
      <p:sp>
        <p:nvSpPr>
          <p:cNvPr id="6" name="Footer Placeholder 5">
            <a:extLst>
              <a:ext uri="{FF2B5EF4-FFF2-40B4-BE49-F238E27FC236}">
                <a16:creationId xmlns:a16="http://schemas.microsoft.com/office/drawing/2014/main" id="{393E474B-E93D-041E-EBCD-7B91528D9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DA2C6-DA56-7FE4-73C8-BDFE409C9BEF}"/>
              </a:ext>
            </a:extLst>
          </p:cNvPr>
          <p:cNvSpPr>
            <a:spLocks noGrp="1"/>
          </p:cNvSpPr>
          <p:nvPr>
            <p:ph type="sldNum" sz="quarter" idx="12"/>
          </p:nvPr>
        </p:nvSpPr>
        <p:spPr/>
        <p:txBody>
          <a:bodyPr/>
          <a:lstStyle/>
          <a:p>
            <a:fld id="{3FF8B862-8C03-49A4-BC11-9C5E24BFA2B2}" type="slidenum">
              <a:rPr lang="en-US" smtClean="0"/>
              <a:t>‹#›</a:t>
            </a:fld>
            <a:endParaRPr lang="en-US"/>
          </a:p>
        </p:txBody>
      </p:sp>
    </p:spTree>
    <p:extLst>
      <p:ext uri="{BB962C8B-B14F-4D97-AF65-F5344CB8AC3E}">
        <p14:creationId xmlns:p14="http://schemas.microsoft.com/office/powerpoint/2010/main" val="123097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11EA85-B4D5-2413-8ED6-0E89D1202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CF81EA-A544-73DF-58A3-9837B9325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E484C-03B6-1784-6868-9AD6D3B5A3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8B710-1053-4C28-B997-8B14AA7334E8}" type="datetimeFigureOut">
              <a:rPr lang="en-US" smtClean="0"/>
              <a:t>6/15/2022</a:t>
            </a:fld>
            <a:endParaRPr lang="en-US"/>
          </a:p>
        </p:txBody>
      </p:sp>
      <p:sp>
        <p:nvSpPr>
          <p:cNvPr id="5" name="Footer Placeholder 4">
            <a:extLst>
              <a:ext uri="{FF2B5EF4-FFF2-40B4-BE49-F238E27FC236}">
                <a16:creationId xmlns:a16="http://schemas.microsoft.com/office/drawing/2014/main" id="{3F248096-9C2D-ECCE-7FD3-D4C0ABF8F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9BAF01-FB95-EDC9-11E5-238C24E16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8B862-8C03-49A4-BC11-9C5E24BFA2B2}" type="slidenum">
              <a:rPr lang="en-US" smtClean="0"/>
              <a:t>‹#›</a:t>
            </a:fld>
            <a:endParaRPr lang="en-US"/>
          </a:p>
        </p:txBody>
      </p:sp>
    </p:spTree>
    <p:extLst>
      <p:ext uri="{BB962C8B-B14F-4D97-AF65-F5344CB8AC3E}">
        <p14:creationId xmlns:p14="http://schemas.microsoft.com/office/powerpoint/2010/main" val="327258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hyperlink" Target="https://goo.gl/AhLSED" TargetMode="External"/><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hyperlink" Target="https://goo.gl/AhLSED" TargetMode="External"/><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www.in.gov/dnr/historicpreservation/help-for-owners/financial-assistance/rehabilitation-credit/" TargetMode="Externa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asthomas@dnr.in.gov" TargetMode="Externa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hyperlink" Target="https://forms.in.gov/download.aspx?id=598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1.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40B09D-D56D-F89B-7663-102923E47BBF}"/>
              </a:ext>
            </a:extLst>
          </p:cNvPr>
          <p:cNvPicPr>
            <a:picLocks noChangeAspect="1"/>
          </p:cNvPicPr>
          <p:nvPr/>
        </p:nvPicPr>
        <p:blipFill>
          <a:blip r:embed="rId2"/>
          <a:stretch>
            <a:fillRect/>
          </a:stretch>
        </p:blipFill>
        <p:spPr>
          <a:xfrm>
            <a:off x="0" y="0"/>
            <a:ext cx="12192000" cy="4588799"/>
          </a:xfrm>
          <a:prstGeom prst="rect">
            <a:avLst/>
          </a:prstGeom>
        </p:spPr>
      </p:pic>
    </p:spTree>
    <p:extLst>
      <p:ext uri="{BB962C8B-B14F-4D97-AF65-F5344CB8AC3E}">
        <p14:creationId xmlns:p14="http://schemas.microsoft.com/office/powerpoint/2010/main" val="1953111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Electrical / Ceiling</a:t>
            </a:r>
            <a:br>
              <a:rPr lang="en-US" dirty="0"/>
            </a:br>
            <a:r>
              <a:rPr lang="en-US" dirty="0"/>
              <a:t>Example</a:t>
            </a:r>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pic>
        <p:nvPicPr>
          <p:cNvPr id="6" name="Picture 5">
            <a:extLst>
              <a:ext uri="{FF2B5EF4-FFF2-40B4-BE49-F238E27FC236}">
                <a16:creationId xmlns:a16="http://schemas.microsoft.com/office/drawing/2014/main" id="{259E7A7C-7E05-23F3-FE85-9CE06AF3D6BF}"/>
              </a:ext>
            </a:extLst>
          </p:cNvPr>
          <p:cNvPicPr>
            <a:picLocks noChangeAspect="1"/>
          </p:cNvPicPr>
          <p:nvPr/>
        </p:nvPicPr>
        <p:blipFill>
          <a:blip r:embed="rId4"/>
          <a:stretch>
            <a:fillRect/>
          </a:stretch>
        </p:blipFill>
        <p:spPr>
          <a:xfrm>
            <a:off x="6310972" y="764553"/>
            <a:ext cx="5042828" cy="5594684"/>
          </a:xfrm>
          <a:prstGeom prst="rect">
            <a:avLst/>
          </a:prstGeom>
        </p:spPr>
      </p:pic>
      <p:pic>
        <p:nvPicPr>
          <p:cNvPr id="8" name="Picture 7">
            <a:extLst>
              <a:ext uri="{FF2B5EF4-FFF2-40B4-BE49-F238E27FC236}">
                <a16:creationId xmlns:a16="http://schemas.microsoft.com/office/drawing/2014/main" id="{0594A1B1-ABA7-BBF8-BF08-B813B56378B8}"/>
              </a:ext>
            </a:extLst>
          </p:cNvPr>
          <p:cNvPicPr>
            <a:picLocks noChangeAspect="1"/>
          </p:cNvPicPr>
          <p:nvPr/>
        </p:nvPicPr>
        <p:blipFill>
          <a:blip r:embed="rId5"/>
          <a:stretch>
            <a:fillRect/>
          </a:stretch>
        </p:blipFill>
        <p:spPr>
          <a:xfrm>
            <a:off x="1877592" y="1690688"/>
            <a:ext cx="4433380" cy="4668549"/>
          </a:xfrm>
          <a:prstGeom prst="rect">
            <a:avLst/>
          </a:prstGeom>
        </p:spPr>
      </p:pic>
    </p:spTree>
    <p:extLst>
      <p:ext uri="{BB962C8B-B14F-4D97-AF65-F5344CB8AC3E}">
        <p14:creationId xmlns:p14="http://schemas.microsoft.com/office/powerpoint/2010/main" val="628432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Kitchen Example</a:t>
            </a:r>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pic>
        <p:nvPicPr>
          <p:cNvPr id="17" name="Picture 16">
            <a:extLst>
              <a:ext uri="{FF2B5EF4-FFF2-40B4-BE49-F238E27FC236}">
                <a16:creationId xmlns:a16="http://schemas.microsoft.com/office/drawing/2014/main" id="{FC390FC0-64AF-B128-E7D1-D3EE1FDFC31C}"/>
              </a:ext>
            </a:extLst>
          </p:cNvPr>
          <p:cNvPicPr>
            <a:picLocks noChangeAspect="1"/>
          </p:cNvPicPr>
          <p:nvPr/>
        </p:nvPicPr>
        <p:blipFill>
          <a:blip r:embed="rId4"/>
          <a:stretch>
            <a:fillRect/>
          </a:stretch>
        </p:blipFill>
        <p:spPr>
          <a:xfrm>
            <a:off x="1795379" y="1535364"/>
            <a:ext cx="2911642" cy="2442411"/>
          </a:xfrm>
          <a:prstGeom prst="rect">
            <a:avLst/>
          </a:prstGeom>
        </p:spPr>
      </p:pic>
      <p:pic>
        <p:nvPicPr>
          <p:cNvPr id="19" name="Picture 18">
            <a:extLst>
              <a:ext uri="{FF2B5EF4-FFF2-40B4-BE49-F238E27FC236}">
                <a16:creationId xmlns:a16="http://schemas.microsoft.com/office/drawing/2014/main" id="{17DDDC99-49C0-0624-2E0E-40EDFB39F5E5}"/>
              </a:ext>
            </a:extLst>
          </p:cNvPr>
          <p:cNvPicPr>
            <a:picLocks noChangeAspect="1"/>
          </p:cNvPicPr>
          <p:nvPr/>
        </p:nvPicPr>
        <p:blipFill>
          <a:blip r:embed="rId5"/>
          <a:stretch>
            <a:fillRect/>
          </a:stretch>
        </p:blipFill>
        <p:spPr>
          <a:xfrm>
            <a:off x="1795379" y="4107446"/>
            <a:ext cx="2911642" cy="2430379"/>
          </a:xfrm>
          <a:prstGeom prst="rect">
            <a:avLst/>
          </a:prstGeom>
        </p:spPr>
      </p:pic>
      <p:pic>
        <p:nvPicPr>
          <p:cNvPr id="21" name="Picture 20">
            <a:extLst>
              <a:ext uri="{FF2B5EF4-FFF2-40B4-BE49-F238E27FC236}">
                <a16:creationId xmlns:a16="http://schemas.microsoft.com/office/drawing/2014/main" id="{98B10D99-E59F-900D-0794-05EE765948A4}"/>
              </a:ext>
            </a:extLst>
          </p:cNvPr>
          <p:cNvPicPr>
            <a:picLocks noChangeAspect="1"/>
          </p:cNvPicPr>
          <p:nvPr/>
        </p:nvPicPr>
        <p:blipFill>
          <a:blip r:embed="rId6"/>
          <a:stretch>
            <a:fillRect/>
          </a:stretch>
        </p:blipFill>
        <p:spPr>
          <a:xfrm>
            <a:off x="7240521" y="1263316"/>
            <a:ext cx="1985211" cy="2502568"/>
          </a:xfrm>
          <a:prstGeom prst="rect">
            <a:avLst/>
          </a:prstGeom>
        </p:spPr>
      </p:pic>
      <p:pic>
        <p:nvPicPr>
          <p:cNvPr id="23" name="Picture 22">
            <a:extLst>
              <a:ext uri="{FF2B5EF4-FFF2-40B4-BE49-F238E27FC236}">
                <a16:creationId xmlns:a16="http://schemas.microsoft.com/office/drawing/2014/main" id="{F396309A-430F-B510-6C6C-657F9E5A7D12}"/>
              </a:ext>
            </a:extLst>
          </p:cNvPr>
          <p:cNvPicPr>
            <a:picLocks noChangeAspect="1"/>
          </p:cNvPicPr>
          <p:nvPr/>
        </p:nvPicPr>
        <p:blipFill>
          <a:blip r:embed="rId7"/>
          <a:stretch>
            <a:fillRect/>
          </a:stretch>
        </p:blipFill>
        <p:spPr>
          <a:xfrm>
            <a:off x="1860034" y="3926809"/>
            <a:ext cx="3183021" cy="2389220"/>
          </a:xfrm>
          <a:prstGeom prst="rect">
            <a:avLst/>
          </a:prstGeom>
        </p:spPr>
      </p:pic>
      <p:pic>
        <p:nvPicPr>
          <p:cNvPr id="25" name="Picture 24">
            <a:extLst>
              <a:ext uri="{FF2B5EF4-FFF2-40B4-BE49-F238E27FC236}">
                <a16:creationId xmlns:a16="http://schemas.microsoft.com/office/drawing/2014/main" id="{FADA61E8-77C7-40B6-C912-4F49F3A77090}"/>
              </a:ext>
            </a:extLst>
          </p:cNvPr>
          <p:cNvPicPr>
            <a:picLocks noChangeAspect="1"/>
          </p:cNvPicPr>
          <p:nvPr/>
        </p:nvPicPr>
        <p:blipFill>
          <a:blip r:embed="rId8"/>
          <a:stretch>
            <a:fillRect/>
          </a:stretch>
        </p:blipFill>
        <p:spPr>
          <a:xfrm>
            <a:off x="7342121" y="3843846"/>
            <a:ext cx="2585535" cy="2693979"/>
          </a:xfrm>
          <a:prstGeom prst="rect">
            <a:avLst/>
          </a:prstGeom>
        </p:spPr>
      </p:pic>
    </p:spTree>
    <p:extLst>
      <p:ext uri="{BB962C8B-B14F-4D97-AF65-F5344CB8AC3E}">
        <p14:creationId xmlns:p14="http://schemas.microsoft.com/office/powerpoint/2010/main" val="2488147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Window Example</a:t>
            </a:r>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pic>
        <p:nvPicPr>
          <p:cNvPr id="10" name="Picture 9">
            <a:extLst>
              <a:ext uri="{FF2B5EF4-FFF2-40B4-BE49-F238E27FC236}">
                <a16:creationId xmlns:a16="http://schemas.microsoft.com/office/drawing/2014/main" id="{1EA6FA5F-886B-1E7D-FD0D-72C9D2E73EB4}"/>
              </a:ext>
            </a:extLst>
          </p:cNvPr>
          <p:cNvPicPr>
            <a:picLocks noChangeAspect="1"/>
          </p:cNvPicPr>
          <p:nvPr/>
        </p:nvPicPr>
        <p:blipFill>
          <a:blip r:embed="rId4"/>
          <a:stretch>
            <a:fillRect/>
          </a:stretch>
        </p:blipFill>
        <p:spPr>
          <a:xfrm>
            <a:off x="2640250" y="1573411"/>
            <a:ext cx="6288358" cy="4919464"/>
          </a:xfrm>
          <a:prstGeom prst="rect">
            <a:avLst/>
          </a:prstGeom>
        </p:spPr>
      </p:pic>
    </p:spTree>
    <p:extLst>
      <p:ext uri="{BB962C8B-B14F-4D97-AF65-F5344CB8AC3E}">
        <p14:creationId xmlns:p14="http://schemas.microsoft.com/office/powerpoint/2010/main" val="368519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Non-contributing Example</a:t>
            </a:r>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pic>
        <p:nvPicPr>
          <p:cNvPr id="6" name="Picture 5">
            <a:extLst>
              <a:ext uri="{FF2B5EF4-FFF2-40B4-BE49-F238E27FC236}">
                <a16:creationId xmlns:a16="http://schemas.microsoft.com/office/drawing/2014/main" id="{4C88C8AA-DCCF-2167-6EC6-0012A2D59649}"/>
              </a:ext>
            </a:extLst>
          </p:cNvPr>
          <p:cNvPicPr>
            <a:picLocks noChangeAspect="1"/>
          </p:cNvPicPr>
          <p:nvPr/>
        </p:nvPicPr>
        <p:blipFill>
          <a:blip r:embed="rId4"/>
          <a:stretch>
            <a:fillRect/>
          </a:stretch>
        </p:blipFill>
        <p:spPr>
          <a:xfrm>
            <a:off x="2547886" y="1748590"/>
            <a:ext cx="7281926" cy="4744285"/>
          </a:xfrm>
          <a:prstGeom prst="rect">
            <a:avLst/>
          </a:prstGeom>
        </p:spPr>
      </p:pic>
    </p:spTree>
    <p:extLst>
      <p:ext uri="{BB962C8B-B14F-4D97-AF65-F5344CB8AC3E}">
        <p14:creationId xmlns:p14="http://schemas.microsoft.com/office/powerpoint/2010/main" val="1529117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Finalize Paperwork, Receive Approval</a:t>
            </a:r>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sp>
        <p:nvSpPr>
          <p:cNvPr id="7" name="Content Placeholder 2">
            <a:extLst>
              <a:ext uri="{FF2B5EF4-FFF2-40B4-BE49-F238E27FC236}">
                <a16:creationId xmlns:a16="http://schemas.microsoft.com/office/drawing/2014/main" id="{7A9C9893-0858-2147-5A23-11A3C0B9548D}"/>
              </a:ext>
            </a:extLst>
          </p:cNvPr>
          <p:cNvSpPr>
            <a:spLocks noGrp="1"/>
          </p:cNvSpPr>
          <p:nvPr>
            <p:ph idx="1"/>
          </p:nvPr>
        </p:nvSpPr>
        <p:spPr>
          <a:xfrm>
            <a:off x="1323474" y="1825625"/>
            <a:ext cx="9696460" cy="4763434"/>
          </a:xfrm>
        </p:spPr>
        <p:txBody>
          <a:bodyPr>
            <a:normAutofit/>
          </a:bodyPr>
          <a:lstStyle/>
          <a:p>
            <a:r>
              <a:rPr lang="en-US" dirty="0"/>
              <a:t>You receive a completed form and letter that indicates:</a:t>
            </a:r>
          </a:p>
          <a:p>
            <a:pPr lvl="1"/>
            <a:r>
              <a:rPr lang="en-US" dirty="0"/>
              <a:t>Project number</a:t>
            </a:r>
          </a:p>
          <a:p>
            <a:pPr lvl="1"/>
            <a:r>
              <a:rPr lang="en-US" dirty="0"/>
              <a:t>Tax credit amount</a:t>
            </a:r>
          </a:p>
          <a:p>
            <a:pPr lvl="1"/>
            <a:r>
              <a:rPr lang="en-US" dirty="0"/>
              <a:t>Fiscal year in which it can be claimed. Keep both and provide to your accountant or tax preparer.</a:t>
            </a:r>
          </a:p>
          <a:p>
            <a:r>
              <a:rPr lang="en-US" dirty="0"/>
              <a:t>The project may be broken into phases not to exceed a 5-year period.</a:t>
            </a:r>
          </a:p>
          <a:p>
            <a:r>
              <a:rPr lang="en-US" dirty="0"/>
              <a:t>Any unused portion of the tax credit that results from limited annual tax liability may be carried forward for up to 15 years.</a:t>
            </a:r>
          </a:p>
          <a:p>
            <a:r>
              <a:rPr lang="en-US" dirty="0"/>
              <a:t>Repayment potential if you move, alter exterior of home.</a:t>
            </a:r>
          </a:p>
          <a:p>
            <a:endParaRPr lang="en-US" dirty="0"/>
          </a:p>
        </p:txBody>
      </p:sp>
    </p:spTree>
    <p:extLst>
      <p:ext uri="{BB962C8B-B14F-4D97-AF65-F5344CB8AC3E}">
        <p14:creationId xmlns:p14="http://schemas.microsoft.com/office/powerpoint/2010/main" val="40584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Questions?</a:t>
            </a:r>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pic>
        <p:nvPicPr>
          <p:cNvPr id="9" name="Picture 8">
            <a:extLst>
              <a:ext uri="{FF2B5EF4-FFF2-40B4-BE49-F238E27FC236}">
                <a16:creationId xmlns:a16="http://schemas.microsoft.com/office/drawing/2014/main" id="{C4F0876D-27A9-DA80-8073-EEBF3D61D5D8}"/>
              </a:ext>
            </a:extLst>
          </p:cNvPr>
          <p:cNvPicPr>
            <a:picLocks noChangeAspect="1"/>
          </p:cNvPicPr>
          <p:nvPr/>
        </p:nvPicPr>
        <p:blipFill>
          <a:blip r:embed="rId4"/>
          <a:stretch>
            <a:fillRect/>
          </a:stretch>
        </p:blipFill>
        <p:spPr>
          <a:xfrm>
            <a:off x="3101788" y="1496399"/>
            <a:ext cx="6651076" cy="5079581"/>
          </a:xfrm>
          <a:prstGeom prst="rect">
            <a:avLst/>
          </a:prstGeom>
        </p:spPr>
      </p:pic>
    </p:spTree>
    <p:extLst>
      <p:ext uri="{BB962C8B-B14F-4D97-AF65-F5344CB8AC3E}">
        <p14:creationId xmlns:p14="http://schemas.microsoft.com/office/powerpoint/2010/main" val="2709955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AFA2-7E14-66A5-E673-E3D6D5B5DA9D}"/>
              </a:ext>
            </a:extLst>
          </p:cNvPr>
          <p:cNvSpPr>
            <a:spLocks noGrp="1"/>
          </p:cNvSpPr>
          <p:nvPr>
            <p:ph type="title"/>
          </p:nvPr>
        </p:nvSpPr>
        <p:spPr>
          <a:xfrm>
            <a:off x="1323475" y="355698"/>
            <a:ext cx="9696460" cy="1325563"/>
          </a:xfrm>
        </p:spPr>
        <p:txBody>
          <a:bodyPr/>
          <a:lstStyle/>
          <a:p>
            <a:r>
              <a:rPr lang="en-US" dirty="0"/>
              <a:t>Who is Eligible for this Tax Credit</a:t>
            </a:r>
          </a:p>
        </p:txBody>
      </p:sp>
      <p:sp>
        <p:nvSpPr>
          <p:cNvPr id="3" name="Content Placeholder 2">
            <a:extLst>
              <a:ext uri="{FF2B5EF4-FFF2-40B4-BE49-F238E27FC236}">
                <a16:creationId xmlns:a16="http://schemas.microsoft.com/office/drawing/2014/main" id="{8A97A228-BC0E-4A4E-8710-833DEB080B2B}"/>
              </a:ext>
            </a:extLst>
          </p:cNvPr>
          <p:cNvSpPr>
            <a:spLocks noGrp="1"/>
          </p:cNvSpPr>
          <p:nvPr>
            <p:ph idx="1"/>
          </p:nvPr>
        </p:nvSpPr>
        <p:spPr>
          <a:xfrm>
            <a:off x="1423256" y="1619014"/>
            <a:ext cx="6016110" cy="4351338"/>
          </a:xfrm>
        </p:spPr>
        <p:txBody>
          <a:bodyPr>
            <a:normAutofit lnSpcReduction="10000"/>
          </a:bodyPr>
          <a:lstStyle/>
          <a:p>
            <a:r>
              <a:rPr lang="en-US" dirty="0"/>
              <a:t>Indiana resident who pays state income tax</a:t>
            </a:r>
          </a:p>
          <a:p>
            <a:r>
              <a:rPr lang="en-US" dirty="0"/>
              <a:t>Primary residence </a:t>
            </a:r>
          </a:p>
          <a:p>
            <a:r>
              <a:rPr lang="en-US" dirty="0"/>
              <a:t>Contributing property on EH National Register Nomination</a:t>
            </a:r>
          </a:p>
          <a:p>
            <a:r>
              <a:rPr lang="en-US" dirty="0"/>
              <a:t>Plans to remodel which might include new roof, refinishing hardwood floors, updated kitchen or bathroom, HVAC or wiring</a:t>
            </a:r>
          </a:p>
          <a:p>
            <a:r>
              <a:rPr lang="en-US" dirty="0"/>
              <a:t>Plan to stay long-term</a:t>
            </a:r>
          </a:p>
          <a:p>
            <a:endParaRPr lang="en-US" dirty="0"/>
          </a:p>
        </p:txBody>
      </p:sp>
      <p:pic>
        <p:nvPicPr>
          <p:cNvPr id="5" name="Picture 4">
            <a:extLst>
              <a:ext uri="{FF2B5EF4-FFF2-40B4-BE49-F238E27FC236}">
                <a16:creationId xmlns:a16="http://schemas.microsoft.com/office/drawing/2014/main" id="{80C72667-9CB2-338C-AB2C-208CF7141C93}"/>
              </a:ext>
            </a:extLst>
          </p:cNvPr>
          <p:cNvPicPr>
            <a:picLocks noChangeAspect="1"/>
          </p:cNvPicPr>
          <p:nvPr/>
        </p:nvPicPr>
        <p:blipFill>
          <a:blip r:embed="rId2"/>
          <a:stretch>
            <a:fillRect/>
          </a:stretch>
        </p:blipFill>
        <p:spPr>
          <a:xfrm>
            <a:off x="0" y="0"/>
            <a:ext cx="1323474" cy="1263316"/>
          </a:xfrm>
          <a:prstGeom prst="rect">
            <a:avLst/>
          </a:prstGeom>
        </p:spPr>
      </p:pic>
      <p:pic>
        <p:nvPicPr>
          <p:cNvPr id="7" name="Picture 6">
            <a:extLst>
              <a:ext uri="{FF2B5EF4-FFF2-40B4-BE49-F238E27FC236}">
                <a16:creationId xmlns:a16="http://schemas.microsoft.com/office/drawing/2014/main" id="{DE5631B0-FAA0-1EE4-2D09-E06C540841A6}"/>
              </a:ext>
            </a:extLst>
          </p:cNvPr>
          <p:cNvPicPr>
            <a:picLocks noChangeAspect="1"/>
          </p:cNvPicPr>
          <p:nvPr/>
        </p:nvPicPr>
        <p:blipFill>
          <a:blip r:embed="rId3"/>
          <a:stretch>
            <a:fillRect/>
          </a:stretch>
        </p:blipFill>
        <p:spPr>
          <a:xfrm>
            <a:off x="10868526" y="0"/>
            <a:ext cx="1323474" cy="1299411"/>
          </a:xfrm>
          <a:prstGeom prst="rect">
            <a:avLst/>
          </a:prstGeom>
        </p:spPr>
      </p:pic>
      <p:pic>
        <p:nvPicPr>
          <p:cNvPr id="11" name="Picture 10">
            <a:extLst>
              <a:ext uri="{FF2B5EF4-FFF2-40B4-BE49-F238E27FC236}">
                <a16:creationId xmlns:a16="http://schemas.microsoft.com/office/drawing/2014/main" id="{CFC93AB0-2C24-7058-404E-43C8F8E1BFCF}"/>
              </a:ext>
            </a:extLst>
          </p:cNvPr>
          <p:cNvPicPr>
            <a:picLocks noChangeAspect="1"/>
          </p:cNvPicPr>
          <p:nvPr/>
        </p:nvPicPr>
        <p:blipFill>
          <a:blip r:embed="rId4"/>
          <a:stretch>
            <a:fillRect/>
          </a:stretch>
        </p:blipFill>
        <p:spPr>
          <a:xfrm>
            <a:off x="7685450" y="1678285"/>
            <a:ext cx="2793491" cy="3501430"/>
          </a:xfrm>
          <a:prstGeom prst="rect">
            <a:avLst/>
          </a:prstGeom>
        </p:spPr>
      </p:pic>
    </p:spTree>
    <p:extLst>
      <p:ext uri="{BB962C8B-B14F-4D97-AF65-F5344CB8AC3E}">
        <p14:creationId xmlns:p14="http://schemas.microsoft.com/office/powerpoint/2010/main" val="3831675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7268-D2F1-794D-4875-DE0B54B028E7}"/>
              </a:ext>
            </a:extLst>
          </p:cNvPr>
          <p:cNvSpPr>
            <a:spLocks noGrp="1"/>
          </p:cNvSpPr>
          <p:nvPr>
            <p:ph type="title"/>
          </p:nvPr>
        </p:nvSpPr>
        <p:spPr>
          <a:xfrm>
            <a:off x="1762812" y="365125"/>
            <a:ext cx="9590988" cy="1325563"/>
          </a:xfrm>
        </p:spPr>
        <p:txBody>
          <a:bodyPr/>
          <a:lstStyle/>
          <a:p>
            <a:r>
              <a:rPr lang="en-US" dirty="0"/>
              <a:t>Review National Register Nomination</a:t>
            </a:r>
          </a:p>
        </p:txBody>
      </p:sp>
      <p:pic>
        <p:nvPicPr>
          <p:cNvPr id="7" name="Content Placeholder 6">
            <a:extLst>
              <a:ext uri="{FF2B5EF4-FFF2-40B4-BE49-F238E27FC236}">
                <a16:creationId xmlns:a16="http://schemas.microsoft.com/office/drawing/2014/main" id="{E4771105-C6BF-90B3-79D2-EAE846AB220F}"/>
              </a:ext>
            </a:extLst>
          </p:cNvPr>
          <p:cNvPicPr>
            <a:picLocks noGrp="1" noChangeAspect="1"/>
          </p:cNvPicPr>
          <p:nvPr>
            <p:ph idx="1"/>
          </p:nvPr>
        </p:nvPicPr>
        <p:blipFill>
          <a:blip r:embed="rId2"/>
          <a:stretch>
            <a:fillRect/>
          </a:stretch>
        </p:blipFill>
        <p:spPr>
          <a:xfrm>
            <a:off x="3308424" y="1825625"/>
            <a:ext cx="5575152" cy="4351338"/>
          </a:xfrm>
        </p:spPr>
      </p:pic>
      <p:sp>
        <p:nvSpPr>
          <p:cNvPr id="9" name="TextBox 8">
            <a:extLst>
              <a:ext uri="{FF2B5EF4-FFF2-40B4-BE49-F238E27FC236}">
                <a16:creationId xmlns:a16="http://schemas.microsoft.com/office/drawing/2014/main" id="{4AF2A3ED-342C-DCA4-2AEA-8515CDDEC048}"/>
              </a:ext>
            </a:extLst>
          </p:cNvPr>
          <p:cNvSpPr txBox="1"/>
          <p:nvPr/>
        </p:nvSpPr>
        <p:spPr>
          <a:xfrm>
            <a:off x="4682836" y="6308209"/>
            <a:ext cx="2475346" cy="369332"/>
          </a:xfrm>
          <a:prstGeom prst="rect">
            <a:avLst/>
          </a:prstGeom>
          <a:noFill/>
        </p:spPr>
        <p:txBody>
          <a:bodyPr wrap="square">
            <a:spAutoFit/>
          </a:bodyPr>
          <a:lstStyle/>
          <a:p>
            <a:r>
              <a:rPr lang="en-US" dirty="0">
                <a:hlinkClick r:id="rId3"/>
              </a:rPr>
              <a:t>https://goo.gl/AhLSED</a:t>
            </a:r>
            <a:r>
              <a:rPr lang="en-US" dirty="0"/>
              <a:t> </a:t>
            </a:r>
          </a:p>
        </p:txBody>
      </p:sp>
      <p:pic>
        <p:nvPicPr>
          <p:cNvPr id="10" name="Picture 9">
            <a:extLst>
              <a:ext uri="{FF2B5EF4-FFF2-40B4-BE49-F238E27FC236}">
                <a16:creationId xmlns:a16="http://schemas.microsoft.com/office/drawing/2014/main" id="{E06C9649-7394-3BDA-E4BD-FDA12BD730F0}"/>
              </a:ext>
            </a:extLst>
          </p:cNvPr>
          <p:cNvPicPr>
            <a:picLocks noChangeAspect="1"/>
          </p:cNvPicPr>
          <p:nvPr/>
        </p:nvPicPr>
        <p:blipFill>
          <a:blip r:embed="rId4"/>
          <a:stretch>
            <a:fillRect/>
          </a:stretch>
        </p:blipFill>
        <p:spPr>
          <a:xfrm>
            <a:off x="0" y="0"/>
            <a:ext cx="1323474" cy="1263316"/>
          </a:xfrm>
          <a:prstGeom prst="rect">
            <a:avLst/>
          </a:prstGeom>
        </p:spPr>
      </p:pic>
      <p:pic>
        <p:nvPicPr>
          <p:cNvPr id="11" name="Picture 10">
            <a:extLst>
              <a:ext uri="{FF2B5EF4-FFF2-40B4-BE49-F238E27FC236}">
                <a16:creationId xmlns:a16="http://schemas.microsoft.com/office/drawing/2014/main" id="{C3987BE9-87B3-23AD-CF0D-896093062EEF}"/>
              </a:ext>
            </a:extLst>
          </p:cNvPr>
          <p:cNvPicPr>
            <a:picLocks noChangeAspect="1"/>
          </p:cNvPicPr>
          <p:nvPr/>
        </p:nvPicPr>
        <p:blipFill>
          <a:blip r:embed="rId5"/>
          <a:stretch>
            <a:fillRect/>
          </a:stretch>
        </p:blipFill>
        <p:spPr>
          <a:xfrm>
            <a:off x="10868526" y="0"/>
            <a:ext cx="1323474" cy="1299411"/>
          </a:xfrm>
          <a:prstGeom prst="rect">
            <a:avLst/>
          </a:prstGeom>
        </p:spPr>
      </p:pic>
    </p:spTree>
    <p:extLst>
      <p:ext uri="{BB962C8B-B14F-4D97-AF65-F5344CB8AC3E}">
        <p14:creationId xmlns:p14="http://schemas.microsoft.com/office/powerpoint/2010/main" val="414747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43DD4-089C-D410-1E89-3F75FB87A7A8}"/>
              </a:ext>
            </a:extLst>
          </p:cNvPr>
          <p:cNvSpPr>
            <a:spLocks noGrp="1"/>
          </p:cNvSpPr>
          <p:nvPr>
            <p:ph type="title"/>
          </p:nvPr>
        </p:nvSpPr>
        <p:spPr>
          <a:xfrm>
            <a:off x="1801090" y="365125"/>
            <a:ext cx="9552709" cy="1325563"/>
          </a:xfrm>
        </p:spPr>
        <p:txBody>
          <a:bodyPr/>
          <a:lstStyle/>
          <a:p>
            <a:r>
              <a:rPr lang="en-US" dirty="0"/>
              <a:t>Sample Listing of Contributing Property</a:t>
            </a:r>
          </a:p>
        </p:txBody>
      </p:sp>
      <p:pic>
        <p:nvPicPr>
          <p:cNvPr id="5" name="Content Placeholder 4">
            <a:extLst>
              <a:ext uri="{FF2B5EF4-FFF2-40B4-BE49-F238E27FC236}">
                <a16:creationId xmlns:a16="http://schemas.microsoft.com/office/drawing/2014/main" id="{AF738336-C9CB-416C-9A01-DBAFA0CE2C91}"/>
              </a:ext>
            </a:extLst>
          </p:cNvPr>
          <p:cNvPicPr>
            <a:picLocks noGrp="1" noChangeAspect="1"/>
          </p:cNvPicPr>
          <p:nvPr>
            <p:ph idx="1"/>
          </p:nvPr>
        </p:nvPicPr>
        <p:blipFill>
          <a:blip r:embed="rId2"/>
          <a:stretch>
            <a:fillRect/>
          </a:stretch>
        </p:blipFill>
        <p:spPr>
          <a:xfrm>
            <a:off x="2967872" y="1825625"/>
            <a:ext cx="6256256" cy="4351338"/>
          </a:xfrm>
        </p:spPr>
      </p:pic>
      <p:sp>
        <p:nvSpPr>
          <p:cNvPr id="6" name="TextBox 5">
            <a:extLst>
              <a:ext uri="{FF2B5EF4-FFF2-40B4-BE49-F238E27FC236}">
                <a16:creationId xmlns:a16="http://schemas.microsoft.com/office/drawing/2014/main" id="{9D4565A6-B80B-EEFA-EA7B-C981C1E9953B}"/>
              </a:ext>
            </a:extLst>
          </p:cNvPr>
          <p:cNvSpPr txBox="1"/>
          <p:nvPr/>
        </p:nvSpPr>
        <p:spPr>
          <a:xfrm>
            <a:off x="4682836" y="6308209"/>
            <a:ext cx="2475346" cy="369332"/>
          </a:xfrm>
          <a:prstGeom prst="rect">
            <a:avLst/>
          </a:prstGeom>
          <a:noFill/>
        </p:spPr>
        <p:txBody>
          <a:bodyPr wrap="square">
            <a:spAutoFit/>
          </a:bodyPr>
          <a:lstStyle/>
          <a:p>
            <a:r>
              <a:rPr lang="en-US" dirty="0">
                <a:hlinkClick r:id="rId3"/>
              </a:rPr>
              <a:t>https://goo.gl/AhLSED</a:t>
            </a:r>
            <a:r>
              <a:rPr lang="en-US" dirty="0"/>
              <a:t> </a:t>
            </a:r>
          </a:p>
        </p:txBody>
      </p:sp>
      <p:pic>
        <p:nvPicPr>
          <p:cNvPr id="7" name="Picture 6">
            <a:extLst>
              <a:ext uri="{FF2B5EF4-FFF2-40B4-BE49-F238E27FC236}">
                <a16:creationId xmlns:a16="http://schemas.microsoft.com/office/drawing/2014/main" id="{C1A51D92-07B8-ACB2-3E75-B99FDE63F641}"/>
              </a:ext>
            </a:extLst>
          </p:cNvPr>
          <p:cNvPicPr>
            <a:picLocks noChangeAspect="1"/>
          </p:cNvPicPr>
          <p:nvPr/>
        </p:nvPicPr>
        <p:blipFill>
          <a:blip r:embed="rId4"/>
          <a:stretch>
            <a:fillRect/>
          </a:stretch>
        </p:blipFill>
        <p:spPr>
          <a:xfrm>
            <a:off x="0" y="0"/>
            <a:ext cx="1323474" cy="1263316"/>
          </a:xfrm>
          <a:prstGeom prst="rect">
            <a:avLst/>
          </a:prstGeom>
        </p:spPr>
      </p:pic>
      <p:pic>
        <p:nvPicPr>
          <p:cNvPr id="8" name="Picture 7">
            <a:extLst>
              <a:ext uri="{FF2B5EF4-FFF2-40B4-BE49-F238E27FC236}">
                <a16:creationId xmlns:a16="http://schemas.microsoft.com/office/drawing/2014/main" id="{27102276-FD75-7D3C-B372-0A32726C855E}"/>
              </a:ext>
            </a:extLst>
          </p:cNvPr>
          <p:cNvPicPr>
            <a:picLocks noChangeAspect="1"/>
          </p:cNvPicPr>
          <p:nvPr/>
        </p:nvPicPr>
        <p:blipFill>
          <a:blip r:embed="rId5"/>
          <a:stretch>
            <a:fillRect/>
          </a:stretch>
        </p:blipFill>
        <p:spPr>
          <a:xfrm>
            <a:off x="10868526" y="0"/>
            <a:ext cx="1323474" cy="1299411"/>
          </a:xfrm>
          <a:prstGeom prst="rect">
            <a:avLst/>
          </a:prstGeom>
        </p:spPr>
      </p:pic>
    </p:spTree>
    <p:extLst>
      <p:ext uri="{BB962C8B-B14F-4D97-AF65-F5344CB8AC3E}">
        <p14:creationId xmlns:p14="http://schemas.microsoft.com/office/powerpoint/2010/main" val="3885398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AFA2-7E14-66A5-E673-E3D6D5B5DA9D}"/>
              </a:ext>
            </a:extLst>
          </p:cNvPr>
          <p:cNvSpPr>
            <a:spLocks noGrp="1"/>
          </p:cNvSpPr>
          <p:nvPr>
            <p:ph type="title"/>
          </p:nvPr>
        </p:nvSpPr>
        <p:spPr>
          <a:xfrm>
            <a:off x="1323475" y="355698"/>
            <a:ext cx="9696460" cy="1325563"/>
          </a:xfrm>
        </p:spPr>
        <p:txBody>
          <a:bodyPr/>
          <a:lstStyle/>
          <a:p>
            <a:r>
              <a:rPr lang="en-US" dirty="0"/>
              <a:t>More Eligibility Details…</a:t>
            </a:r>
          </a:p>
        </p:txBody>
      </p:sp>
      <p:sp>
        <p:nvSpPr>
          <p:cNvPr id="3" name="Content Placeholder 2">
            <a:extLst>
              <a:ext uri="{FF2B5EF4-FFF2-40B4-BE49-F238E27FC236}">
                <a16:creationId xmlns:a16="http://schemas.microsoft.com/office/drawing/2014/main" id="{8A97A228-BC0E-4A4E-8710-833DEB080B2B}"/>
              </a:ext>
            </a:extLst>
          </p:cNvPr>
          <p:cNvSpPr>
            <a:spLocks noGrp="1"/>
          </p:cNvSpPr>
          <p:nvPr>
            <p:ph idx="1"/>
          </p:nvPr>
        </p:nvSpPr>
        <p:spPr>
          <a:xfrm>
            <a:off x="1323474" y="1825625"/>
            <a:ext cx="9696460" cy="4351338"/>
          </a:xfrm>
        </p:spPr>
        <p:txBody>
          <a:bodyPr>
            <a:normAutofit fontScale="77500" lnSpcReduction="20000"/>
          </a:bodyPr>
          <a:lstStyle/>
          <a:p>
            <a:r>
              <a:rPr lang="en-US" dirty="0"/>
              <a:t>The credit is available to Indiana state income taxpayers who undertake certified rehabilitations of historic buildings that are principally used and occupied by the taxpayer as the primary residence.</a:t>
            </a:r>
          </a:p>
          <a:p>
            <a:r>
              <a:rPr lang="en-US" dirty="0"/>
              <a:t>The credit allows for up to 20% of total qualified rehabilitation or preservation cost. The minimum expenditures are $10,000. The project may be broken into phases not to exceed a 5-year period.</a:t>
            </a:r>
          </a:p>
          <a:p>
            <a:r>
              <a:rPr lang="en-US" dirty="0"/>
              <a:t>Any unused portion of the tax credit that results from limited annual tax liability may be carried forward for up to 15 years. There is no fee to apply for this credit. </a:t>
            </a:r>
          </a:p>
          <a:p>
            <a:r>
              <a:rPr lang="en-US" dirty="0"/>
              <a:t>Please note, the state allocates $250,000 annually for this program on a first-come, first served basis. You must live in the home at least 5 years after claiming the credit to avoid a repayment requirement.</a:t>
            </a:r>
          </a:p>
          <a:p>
            <a:r>
              <a:rPr lang="en-US" dirty="0"/>
              <a:t>See additional details and potential repayment obligations here: </a:t>
            </a:r>
            <a:r>
              <a:rPr lang="en-US" dirty="0">
                <a:hlinkClick r:id="rId2"/>
              </a:rPr>
              <a:t>https://www.in.gov/dnr/historicpreservation/help-for-owners/financial-assistance/rehabilitation-credit/</a:t>
            </a:r>
            <a:r>
              <a:rPr lang="en-US" dirty="0"/>
              <a:t> </a:t>
            </a:r>
          </a:p>
        </p:txBody>
      </p:sp>
      <p:pic>
        <p:nvPicPr>
          <p:cNvPr id="5" name="Picture 4">
            <a:extLst>
              <a:ext uri="{FF2B5EF4-FFF2-40B4-BE49-F238E27FC236}">
                <a16:creationId xmlns:a16="http://schemas.microsoft.com/office/drawing/2014/main" id="{80C72667-9CB2-338C-AB2C-208CF7141C93}"/>
              </a:ext>
            </a:extLst>
          </p:cNvPr>
          <p:cNvPicPr>
            <a:picLocks noChangeAspect="1"/>
          </p:cNvPicPr>
          <p:nvPr/>
        </p:nvPicPr>
        <p:blipFill>
          <a:blip r:embed="rId3"/>
          <a:stretch>
            <a:fillRect/>
          </a:stretch>
        </p:blipFill>
        <p:spPr>
          <a:xfrm>
            <a:off x="0" y="0"/>
            <a:ext cx="1323474" cy="1263316"/>
          </a:xfrm>
          <a:prstGeom prst="rect">
            <a:avLst/>
          </a:prstGeom>
        </p:spPr>
      </p:pic>
      <p:pic>
        <p:nvPicPr>
          <p:cNvPr id="7" name="Picture 6">
            <a:extLst>
              <a:ext uri="{FF2B5EF4-FFF2-40B4-BE49-F238E27FC236}">
                <a16:creationId xmlns:a16="http://schemas.microsoft.com/office/drawing/2014/main" id="{DE5631B0-FAA0-1EE4-2D09-E06C540841A6}"/>
              </a:ext>
            </a:extLst>
          </p:cNvPr>
          <p:cNvPicPr>
            <a:picLocks noChangeAspect="1"/>
          </p:cNvPicPr>
          <p:nvPr/>
        </p:nvPicPr>
        <p:blipFill>
          <a:blip r:embed="rId4"/>
          <a:stretch>
            <a:fillRect/>
          </a:stretch>
        </p:blipFill>
        <p:spPr>
          <a:xfrm>
            <a:off x="10868526" y="0"/>
            <a:ext cx="1323474" cy="1299411"/>
          </a:xfrm>
          <a:prstGeom prst="rect">
            <a:avLst/>
          </a:prstGeom>
        </p:spPr>
      </p:pic>
      <p:pic>
        <p:nvPicPr>
          <p:cNvPr id="6" name="Picture 5">
            <a:extLst>
              <a:ext uri="{FF2B5EF4-FFF2-40B4-BE49-F238E27FC236}">
                <a16:creationId xmlns:a16="http://schemas.microsoft.com/office/drawing/2014/main" id="{4479EFBC-BC61-1FF3-09DB-AABA0A37E474}"/>
              </a:ext>
            </a:extLst>
          </p:cNvPr>
          <p:cNvPicPr>
            <a:picLocks noChangeAspect="1"/>
          </p:cNvPicPr>
          <p:nvPr/>
        </p:nvPicPr>
        <p:blipFill>
          <a:blip r:embed="rId3"/>
          <a:stretch>
            <a:fillRect/>
          </a:stretch>
        </p:blipFill>
        <p:spPr>
          <a:xfrm>
            <a:off x="152400" y="152400"/>
            <a:ext cx="1323474" cy="1263316"/>
          </a:xfrm>
          <a:prstGeom prst="rect">
            <a:avLst/>
          </a:prstGeom>
        </p:spPr>
      </p:pic>
      <p:pic>
        <p:nvPicPr>
          <p:cNvPr id="8" name="Picture 7">
            <a:extLst>
              <a:ext uri="{FF2B5EF4-FFF2-40B4-BE49-F238E27FC236}">
                <a16:creationId xmlns:a16="http://schemas.microsoft.com/office/drawing/2014/main" id="{C977E9C6-5D42-DD69-DE6E-0931795208ED}"/>
              </a:ext>
            </a:extLst>
          </p:cNvPr>
          <p:cNvPicPr>
            <a:picLocks noChangeAspect="1"/>
          </p:cNvPicPr>
          <p:nvPr/>
        </p:nvPicPr>
        <p:blipFill>
          <a:blip r:embed="rId4"/>
          <a:stretch>
            <a:fillRect/>
          </a:stretch>
        </p:blipFill>
        <p:spPr>
          <a:xfrm>
            <a:off x="11020926" y="152400"/>
            <a:ext cx="1323474" cy="1299411"/>
          </a:xfrm>
          <a:prstGeom prst="rect">
            <a:avLst/>
          </a:prstGeom>
        </p:spPr>
      </p:pic>
    </p:spTree>
    <p:extLst>
      <p:ext uri="{BB962C8B-B14F-4D97-AF65-F5344CB8AC3E}">
        <p14:creationId xmlns:p14="http://schemas.microsoft.com/office/powerpoint/2010/main" val="2175535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AFA2-7E14-66A5-E673-E3D6D5B5DA9D}"/>
              </a:ext>
            </a:extLst>
          </p:cNvPr>
          <p:cNvSpPr>
            <a:spLocks noGrp="1"/>
          </p:cNvSpPr>
          <p:nvPr>
            <p:ph type="title"/>
          </p:nvPr>
        </p:nvSpPr>
        <p:spPr>
          <a:xfrm>
            <a:off x="1475873" y="355698"/>
            <a:ext cx="9544061" cy="1325563"/>
          </a:xfrm>
        </p:spPr>
        <p:txBody>
          <a:bodyPr/>
          <a:lstStyle/>
          <a:p>
            <a:r>
              <a:rPr lang="en-US" dirty="0"/>
              <a:t>Create a Plan</a:t>
            </a:r>
          </a:p>
        </p:txBody>
      </p:sp>
      <p:sp>
        <p:nvSpPr>
          <p:cNvPr id="3" name="Content Placeholder 2">
            <a:extLst>
              <a:ext uri="{FF2B5EF4-FFF2-40B4-BE49-F238E27FC236}">
                <a16:creationId xmlns:a16="http://schemas.microsoft.com/office/drawing/2014/main" id="{8A97A228-BC0E-4A4E-8710-833DEB080B2B}"/>
              </a:ext>
            </a:extLst>
          </p:cNvPr>
          <p:cNvSpPr>
            <a:spLocks noGrp="1"/>
          </p:cNvSpPr>
          <p:nvPr>
            <p:ph idx="1"/>
          </p:nvPr>
        </p:nvSpPr>
        <p:spPr>
          <a:xfrm>
            <a:off x="1323474" y="1825625"/>
            <a:ext cx="9696460" cy="4351338"/>
          </a:xfrm>
        </p:spPr>
        <p:txBody>
          <a:bodyPr/>
          <a:lstStyle/>
          <a:p>
            <a:r>
              <a:rPr lang="en-US" dirty="0"/>
              <a:t>Must be an amount greater than $10,000.</a:t>
            </a:r>
          </a:p>
          <a:p>
            <a:r>
              <a:rPr lang="en-US" dirty="0"/>
              <a:t>Total project can be broken down into phases over up to 5 years. </a:t>
            </a:r>
          </a:p>
          <a:p>
            <a:r>
              <a:rPr lang="en-US" dirty="0"/>
              <a:t>DNR Representative will review your plan, offer feedback.</a:t>
            </a:r>
          </a:p>
          <a:p>
            <a:r>
              <a:rPr lang="en-US" dirty="0"/>
              <a:t>Ashley Thomas, Historic Architecture Specialist, Indiana DNR · </a:t>
            </a:r>
            <a:r>
              <a:rPr lang="en-US" dirty="0">
                <a:hlinkClick r:id="rId2"/>
              </a:rPr>
              <a:t>asthomas@dnr.in.gov</a:t>
            </a:r>
            <a:r>
              <a:rPr lang="en-US" dirty="0"/>
              <a:t> · (317) 234-7034</a:t>
            </a:r>
          </a:p>
          <a:p>
            <a:endParaRPr lang="en-US" dirty="0"/>
          </a:p>
        </p:txBody>
      </p:sp>
      <p:pic>
        <p:nvPicPr>
          <p:cNvPr id="5" name="Picture 4">
            <a:extLst>
              <a:ext uri="{FF2B5EF4-FFF2-40B4-BE49-F238E27FC236}">
                <a16:creationId xmlns:a16="http://schemas.microsoft.com/office/drawing/2014/main" id="{80C72667-9CB2-338C-AB2C-208CF7141C93}"/>
              </a:ext>
            </a:extLst>
          </p:cNvPr>
          <p:cNvPicPr>
            <a:picLocks noChangeAspect="1"/>
          </p:cNvPicPr>
          <p:nvPr/>
        </p:nvPicPr>
        <p:blipFill>
          <a:blip r:embed="rId3"/>
          <a:stretch>
            <a:fillRect/>
          </a:stretch>
        </p:blipFill>
        <p:spPr>
          <a:xfrm>
            <a:off x="0" y="0"/>
            <a:ext cx="1323474" cy="1263316"/>
          </a:xfrm>
          <a:prstGeom prst="rect">
            <a:avLst/>
          </a:prstGeom>
        </p:spPr>
      </p:pic>
      <p:pic>
        <p:nvPicPr>
          <p:cNvPr id="7" name="Picture 6">
            <a:extLst>
              <a:ext uri="{FF2B5EF4-FFF2-40B4-BE49-F238E27FC236}">
                <a16:creationId xmlns:a16="http://schemas.microsoft.com/office/drawing/2014/main" id="{DE5631B0-FAA0-1EE4-2D09-E06C540841A6}"/>
              </a:ext>
            </a:extLst>
          </p:cNvPr>
          <p:cNvPicPr>
            <a:picLocks noChangeAspect="1"/>
          </p:cNvPicPr>
          <p:nvPr/>
        </p:nvPicPr>
        <p:blipFill>
          <a:blip r:embed="rId4"/>
          <a:stretch>
            <a:fillRect/>
          </a:stretch>
        </p:blipFill>
        <p:spPr>
          <a:xfrm>
            <a:off x="10868526" y="0"/>
            <a:ext cx="1323474" cy="1299411"/>
          </a:xfrm>
          <a:prstGeom prst="rect">
            <a:avLst/>
          </a:prstGeom>
        </p:spPr>
      </p:pic>
      <p:pic>
        <p:nvPicPr>
          <p:cNvPr id="6" name="Picture 5">
            <a:extLst>
              <a:ext uri="{FF2B5EF4-FFF2-40B4-BE49-F238E27FC236}">
                <a16:creationId xmlns:a16="http://schemas.microsoft.com/office/drawing/2014/main" id="{704DBF8A-5EBE-3842-5CB1-4E80B10FA0B5}"/>
              </a:ext>
            </a:extLst>
          </p:cNvPr>
          <p:cNvPicPr>
            <a:picLocks noChangeAspect="1"/>
          </p:cNvPicPr>
          <p:nvPr/>
        </p:nvPicPr>
        <p:blipFill>
          <a:blip r:embed="rId3"/>
          <a:stretch>
            <a:fillRect/>
          </a:stretch>
        </p:blipFill>
        <p:spPr>
          <a:xfrm>
            <a:off x="152400" y="152400"/>
            <a:ext cx="1323474" cy="1263316"/>
          </a:xfrm>
          <a:prstGeom prst="rect">
            <a:avLst/>
          </a:prstGeom>
        </p:spPr>
      </p:pic>
      <p:pic>
        <p:nvPicPr>
          <p:cNvPr id="8" name="Picture 7">
            <a:extLst>
              <a:ext uri="{FF2B5EF4-FFF2-40B4-BE49-F238E27FC236}">
                <a16:creationId xmlns:a16="http://schemas.microsoft.com/office/drawing/2014/main" id="{0152A127-3FBD-2A80-8A73-9B24064CEDF6}"/>
              </a:ext>
            </a:extLst>
          </p:cNvPr>
          <p:cNvPicPr>
            <a:picLocks noChangeAspect="1"/>
          </p:cNvPicPr>
          <p:nvPr/>
        </p:nvPicPr>
        <p:blipFill>
          <a:blip r:embed="rId4"/>
          <a:stretch>
            <a:fillRect/>
          </a:stretch>
        </p:blipFill>
        <p:spPr>
          <a:xfrm>
            <a:off x="11020926" y="152400"/>
            <a:ext cx="1323474" cy="1299411"/>
          </a:xfrm>
          <a:prstGeom prst="rect">
            <a:avLst/>
          </a:prstGeom>
        </p:spPr>
      </p:pic>
    </p:spTree>
    <p:extLst>
      <p:ext uri="{BB962C8B-B14F-4D97-AF65-F5344CB8AC3E}">
        <p14:creationId xmlns:p14="http://schemas.microsoft.com/office/powerpoint/2010/main" val="320530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4DF29-31A8-29B0-1A40-5797176569A9}"/>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610C1C68-24F6-051B-7CF7-3AC20C2065C4}"/>
              </a:ext>
            </a:extLst>
          </p:cNvPr>
          <p:cNvPicPr>
            <a:picLocks noChangeAspect="1"/>
          </p:cNvPicPr>
          <p:nvPr/>
        </p:nvPicPr>
        <p:blipFill>
          <a:blip r:embed="rId3"/>
          <a:stretch>
            <a:fillRect/>
          </a:stretch>
        </p:blipFill>
        <p:spPr>
          <a:xfrm>
            <a:off x="10868526" y="0"/>
            <a:ext cx="1323474" cy="1299411"/>
          </a:xfrm>
          <a:prstGeom prst="rect">
            <a:avLst/>
          </a:prstGeom>
        </p:spPr>
      </p:pic>
      <p:sp>
        <p:nvSpPr>
          <p:cNvPr id="8" name="Title 1">
            <a:extLst>
              <a:ext uri="{FF2B5EF4-FFF2-40B4-BE49-F238E27FC236}">
                <a16:creationId xmlns:a16="http://schemas.microsoft.com/office/drawing/2014/main" id="{9AEE769A-D768-7348-D2BA-42C4F48DE376}"/>
              </a:ext>
            </a:extLst>
          </p:cNvPr>
          <p:cNvSpPr>
            <a:spLocks noGrp="1"/>
          </p:cNvSpPr>
          <p:nvPr>
            <p:ph type="title"/>
          </p:nvPr>
        </p:nvSpPr>
        <p:spPr>
          <a:xfrm>
            <a:off x="1475873" y="355698"/>
            <a:ext cx="9544061" cy="1325563"/>
          </a:xfrm>
        </p:spPr>
        <p:txBody>
          <a:bodyPr/>
          <a:lstStyle/>
          <a:p>
            <a:r>
              <a:rPr lang="en-US" dirty="0"/>
              <a:t>Download Application for Historic Tax Credit Form – Begin to Fill Out</a:t>
            </a:r>
          </a:p>
        </p:txBody>
      </p:sp>
      <p:sp>
        <p:nvSpPr>
          <p:cNvPr id="9" name="TextBox 8">
            <a:extLst>
              <a:ext uri="{FF2B5EF4-FFF2-40B4-BE49-F238E27FC236}">
                <a16:creationId xmlns:a16="http://schemas.microsoft.com/office/drawing/2014/main" id="{1F906837-5FF0-61FA-ACA2-FF1E5BAEAF80}"/>
              </a:ext>
            </a:extLst>
          </p:cNvPr>
          <p:cNvSpPr txBox="1"/>
          <p:nvPr/>
        </p:nvSpPr>
        <p:spPr>
          <a:xfrm>
            <a:off x="748145" y="5338618"/>
            <a:ext cx="10917382" cy="1477328"/>
          </a:xfrm>
          <a:prstGeom prst="rect">
            <a:avLst/>
          </a:prstGeom>
          <a:noFill/>
        </p:spPr>
        <p:txBody>
          <a:bodyPr wrap="square" rtlCol="0">
            <a:spAutoFit/>
          </a:bodyPr>
          <a:lstStyle/>
          <a:p>
            <a:r>
              <a:rPr lang="en-US" dirty="0"/>
              <a:t>Download and Start the Application for Residential Historic Rehabilitation Credit form,</a:t>
            </a:r>
          </a:p>
          <a:p>
            <a:r>
              <a:rPr lang="en-US" dirty="0"/>
              <a:t>indicating total phases anticipated, total costs across all phases (this is likely an estimate subject to</a:t>
            </a:r>
          </a:p>
          <a:p>
            <a:r>
              <a:rPr lang="en-US" dirty="0"/>
              <a:t>change), and provide a summary of the rehabilitation plan and all phase one costs. </a:t>
            </a:r>
          </a:p>
          <a:p>
            <a:r>
              <a:rPr lang="en-US" dirty="0"/>
              <a:t>Form Link: </a:t>
            </a:r>
            <a:r>
              <a:rPr lang="en-US" dirty="0">
                <a:hlinkClick r:id="rId4"/>
              </a:rPr>
              <a:t>https://forms.in.gov/download.aspx?id=5983</a:t>
            </a:r>
            <a:r>
              <a:rPr lang="en-US" dirty="0"/>
              <a:t>   </a:t>
            </a:r>
          </a:p>
          <a:p>
            <a:endParaRPr lang="en-US" dirty="0"/>
          </a:p>
        </p:txBody>
      </p:sp>
      <p:pic>
        <p:nvPicPr>
          <p:cNvPr id="3" name="Picture 2">
            <a:extLst>
              <a:ext uri="{FF2B5EF4-FFF2-40B4-BE49-F238E27FC236}">
                <a16:creationId xmlns:a16="http://schemas.microsoft.com/office/drawing/2014/main" id="{7AD360CF-A09E-6712-A800-F06AEA7E6AD9}"/>
              </a:ext>
            </a:extLst>
          </p:cNvPr>
          <p:cNvPicPr>
            <a:picLocks noChangeAspect="1"/>
          </p:cNvPicPr>
          <p:nvPr/>
        </p:nvPicPr>
        <p:blipFill>
          <a:blip r:embed="rId5"/>
          <a:stretch>
            <a:fillRect/>
          </a:stretch>
        </p:blipFill>
        <p:spPr>
          <a:xfrm>
            <a:off x="2103906" y="1603051"/>
            <a:ext cx="8287994" cy="3651897"/>
          </a:xfrm>
          <a:prstGeom prst="rect">
            <a:avLst/>
          </a:prstGeom>
        </p:spPr>
      </p:pic>
    </p:spTree>
    <p:extLst>
      <p:ext uri="{BB962C8B-B14F-4D97-AF65-F5344CB8AC3E}">
        <p14:creationId xmlns:p14="http://schemas.microsoft.com/office/powerpoint/2010/main" val="322454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Keep Good Records</a:t>
            </a:r>
          </a:p>
        </p:txBody>
      </p:sp>
      <p:sp>
        <p:nvSpPr>
          <p:cNvPr id="3" name="Content Placeholder 2">
            <a:extLst>
              <a:ext uri="{FF2B5EF4-FFF2-40B4-BE49-F238E27FC236}">
                <a16:creationId xmlns:a16="http://schemas.microsoft.com/office/drawing/2014/main" id="{5DC3DC2A-9769-1E15-E581-F33C1C0B0EF8}"/>
              </a:ext>
            </a:extLst>
          </p:cNvPr>
          <p:cNvSpPr>
            <a:spLocks noGrp="1"/>
          </p:cNvSpPr>
          <p:nvPr>
            <p:ph idx="1"/>
          </p:nvPr>
        </p:nvSpPr>
        <p:spPr>
          <a:xfrm>
            <a:off x="1814140" y="1809008"/>
            <a:ext cx="10515600" cy="4351338"/>
          </a:xfrm>
        </p:spPr>
        <p:txBody>
          <a:bodyPr/>
          <a:lstStyle/>
          <a:p>
            <a:r>
              <a:rPr lang="en-US" dirty="0"/>
              <a:t>Before/After Photos with Similar Views</a:t>
            </a:r>
          </a:p>
          <a:p>
            <a:r>
              <a:rPr lang="en-US" dirty="0"/>
              <a:t>Receipts (In case of audit)</a:t>
            </a:r>
          </a:p>
          <a:p>
            <a:r>
              <a:rPr lang="en-US" dirty="0"/>
              <a:t>Communication with DNR Rep</a:t>
            </a:r>
          </a:p>
          <a:p>
            <a:pPr marL="0" indent="0">
              <a:buNone/>
            </a:pPr>
            <a:endParaRPr lang="en-US" dirty="0"/>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spTree>
    <p:extLst>
      <p:ext uri="{BB962C8B-B14F-4D97-AF65-F5344CB8AC3E}">
        <p14:creationId xmlns:p14="http://schemas.microsoft.com/office/powerpoint/2010/main" val="255300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C126-BB4D-4B47-1698-03A9AE90CD21}"/>
              </a:ext>
            </a:extLst>
          </p:cNvPr>
          <p:cNvSpPr>
            <a:spLocks noGrp="1"/>
          </p:cNvSpPr>
          <p:nvPr>
            <p:ph type="title"/>
          </p:nvPr>
        </p:nvSpPr>
        <p:spPr>
          <a:xfrm>
            <a:off x="1694576" y="365125"/>
            <a:ext cx="9659224" cy="1325563"/>
          </a:xfrm>
        </p:spPr>
        <p:txBody>
          <a:bodyPr/>
          <a:lstStyle/>
          <a:p>
            <a:r>
              <a:rPr lang="en-US" dirty="0"/>
              <a:t>Flooring Example</a:t>
            </a:r>
          </a:p>
        </p:txBody>
      </p:sp>
      <p:pic>
        <p:nvPicPr>
          <p:cNvPr id="4" name="Picture 3">
            <a:extLst>
              <a:ext uri="{FF2B5EF4-FFF2-40B4-BE49-F238E27FC236}">
                <a16:creationId xmlns:a16="http://schemas.microsoft.com/office/drawing/2014/main" id="{6E347756-080B-AC7C-296B-CE6C2EBE2CAB}"/>
              </a:ext>
            </a:extLst>
          </p:cNvPr>
          <p:cNvPicPr>
            <a:picLocks noChangeAspect="1"/>
          </p:cNvPicPr>
          <p:nvPr/>
        </p:nvPicPr>
        <p:blipFill>
          <a:blip r:embed="rId2"/>
          <a:stretch>
            <a:fillRect/>
          </a:stretch>
        </p:blipFill>
        <p:spPr>
          <a:xfrm>
            <a:off x="0" y="0"/>
            <a:ext cx="1323474" cy="1263316"/>
          </a:xfrm>
          <a:prstGeom prst="rect">
            <a:avLst/>
          </a:prstGeom>
        </p:spPr>
      </p:pic>
      <p:pic>
        <p:nvPicPr>
          <p:cNvPr id="5" name="Picture 4">
            <a:extLst>
              <a:ext uri="{FF2B5EF4-FFF2-40B4-BE49-F238E27FC236}">
                <a16:creationId xmlns:a16="http://schemas.microsoft.com/office/drawing/2014/main" id="{041010D2-A6B8-F40B-801F-14CA5A88167B}"/>
              </a:ext>
            </a:extLst>
          </p:cNvPr>
          <p:cNvPicPr>
            <a:picLocks noChangeAspect="1"/>
          </p:cNvPicPr>
          <p:nvPr/>
        </p:nvPicPr>
        <p:blipFill>
          <a:blip r:embed="rId3"/>
          <a:stretch>
            <a:fillRect/>
          </a:stretch>
        </p:blipFill>
        <p:spPr>
          <a:xfrm>
            <a:off x="10868526" y="0"/>
            <a:ext cx="1323474" cy="1299411"/>
          </a:xfrm>
          <a:prstGeom prst="rect">
            <a:avLst/>
          </a:prstGeom>
        </p:spPr>
      </p:pic>
      <p:pic>
        <p:nvPicPr>
          <p:cNvPr id="6" name="Picture 5">
            <a:extLst>
              <a:ext uri="{FF2B5EF4-FFF2-40B4-BE49-F238E27FC236}">
                <a16:creationId xmlns:a16="http://schemas.microsoft.com/office/drawing/2014/main" id="{D62C4259-C55F-EEBD-82E6-082BF344DCE5}"/>
              </a:ext>
            </a:extLst>
          </p:cNvPr>
          <p:cNvPicPr>
            <a:picLocks noChangeAspect="1"/>
          </p:cNvPicPr>
          <p:nvPr/>
        </p:nvPicPr>
        <p:blipFill>
          <a:blip r:embed="rId4"/>
          <a:stretch>
            <a:fillRect/>
          </a:stretch>
        </p:blipFill>
        <p:spPr>
          <a:xfrm>
            <a:off x="5808850" y="1480660"/>
            <a:ext cx="6159770" cy="4623612"/>
          </a:xfrm>
          <a:prstGeom prst="rect">
            <a:avLst/>
          </a:prstGeom>
        </p:spPr>
      </p:pic>
      <p:pic>
        <p:nvPicPr>
          <p:cNvPr id="8" name="Picture 7">
            <a:extLst>
              <a:ext uri="{FF2B5EF4-FFF2-40B4-BE49-F238E27FC236}">
                <a16:creationId xmlns:a16="http://schemas.microsoft.com/office/drawing/2014/main" id="{79829485-851A-1634-4407-C3E7C9C76083}"/>
              </a:ext>
            </a:extLst>
          </p:cNvPr>
          <p:cNvPicPr>
            <a:picLocks noChangeAspect="1"/>
          </p:cNvPicPr>
          <p:nvPr/>
        </p:nvPicPr>
        <p:blipFill>
          <a:blip r:embed="rId5"/>
          <a:stretch>
            <a:fillRect/>
          </a:stretch>
        </p:blipFill>
        <p:spPr>
          <a:xfrm>
            <a:off x="2026539" y="1480660"/>
            <a:ext cx="3711409" cy="1948340"/>
          </a:xfrm>
          <a:prstGeom prst="rect">
            <a:avLst/>
          </a:prstGeom>
        </p:spPr>
      </p:pic>
      <p:pic>
        <p:nvPicPr>
          <p:cNvPr id="12" name="Picture 11">
            <a:extLst>
              <a:ext uri="{FF2B5EF4-FFF2-40B4-BE49-F238E27FC236}">
                <a16:creationId xmlns:a16="http://schemas.microsoft.com/office/drawing/2014/main" id="{B962CA0F-BBC6-031C-1921-BD383E21C1B4}"/>
              </a:ext>
            </a:extLst>
          </p:cNvPr>
          <p:cNvPicPr>
            <a:picLocks noChangeAspect="1"/>
          </p:cNvPicPr>
          <p:nvPr/>
        </p:nvPicPr>
        <p:blipFill>
          <a:blip r:embed="rId6"/>
          <a:stretch>
            <a:fillRect/>
          </a:stretch>
        </p:blipFill>
        <p:spPr>
          <a:xfrm>
            <a:off x="906011" y="3520536"/>
            <a:ext cx="2310707" cy="2052396"/>
          </a:xfrm>
          <a:prstGeom prst="rect">
            <a:avLst/>
          </a:prstGeom>
        </p:spPr>
      </p:pic>
      <p:pic>
        <p:nvPicPr>
          <p:cNvPr id="14" name="Picture 13">
            <a:extLst>
              <a:ext uri="{FF2B5EF4-FFF2-40B4-BE49-F238E27FC236}">
                <a16:creationId xmlns:a16="http://schemas.microsoft.com/office/drawing/2014/main" id="{2CF239C8-EA61-94BC-0627-A64BB07EE74D}"/>
              </a:ext>
            </a:extLst>
          </p:cNvPr>
          <p:cNvPicPr>
            <a:picLocks noChangeAspect="1"/>
          </p:cNvPicPr>
          <p:nvPr/>
        </p:nvPicPr>
        <p:blipFill>
          <a:blip r:embed="rId7"/>
          <a:stretch>
            <a:fillRect/>
          </a:stretch>
        </p:blipFill>
        <p:spPr>
          <a:xfrm>
            <a:off x="3287620" y="3529462"/>
            <a:ext cx="2450328" cy="2030145"/>
          </a:xfrm>
          <a:prstGeom prst="rect">
            <a:avLst/>
          </a:prstGeom>
        </p:spPr>
      </p:pic>
    </p:spTree>
    <p:extLst>
      <p:ext uri="{BB962C8B-B14F-4D97-AF65-F5344CB8AC3E}">
        <p14:creationId xmlns:p14="http://schemas.microsoft.com/office/powerpoint/2010/main" val="3772834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502</Words>
  <Application>Microsoft Office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Who is Eligible for this Tax Credit</vt:lpstr>
      <vt:lpstr>Review National Register Nomination</vt:lpstr>
      <vt:lpstr>Sample Listing of Contributing Property</vt:lpstr>
      <vt:lpstr>More Eligibility Details…</vt:lpstr>
      <vt:lpstr>Create a Plan</vt:lpstr>
      <vt:lpstr>Download Application for Historic Tax Credit Form – Begin to Fill Out</vt:lpstr>
      <vt:lpstr>Keep Good Records</vt:lpstr>
      <vt:lpstr>Flooring Example</vt:lpstr>
      <vt:lpstr>Electrical / Ceiling Example</vt:lpstr>
      <vt:lpstr>Kitchen Example</vt:lpstr>
      <vt:lpstr>Window Example</vt:lpstr>
      <vt:lpstr>Non-contributing Example</vt:lpstr>
      <vt:lpstr>Finalize Paperwork, Receive Approval</vt:lpstr>
      <vt:lpstr>Questions?</vt:lpstr>
    </vt:vector>
  </TitlesOfParts>
  <Company>LaForce,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Wilson</dc:creator>
  <cp:lastModifiedBy>Ryan Wilson</cp:lastModifiedBy>
  <cp:revision>11</cp:revision>
  <dcterms:created xsi:type="dcterms:W3CDTF">2022-06-14T18:28:36Z</dcterms:created>
  <dcterms:modified xsi:type="dcterms:W3CDTF">2022-06-15T18:36:56Z</dcterms:modified>
</cp:coreProperties>
</file>